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3E9"/>
    <a:srgbClr val="E6F7FF"/>
    <a:srgbClr val="FEEDEA"/>
    <a:srgbClr val="FFF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evelien@cultuurmenu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ultuureducatie-enschede.nl/scholen/scenarios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00200" y="2205768"/>
            <a:ext cx="8991600" cy="1947131"/>
          </a:xfrm>
        </p:spPr>
        <p:txBody>
          <a:bodyPr>
            <a:normAutofit/>
          </a:bodyPr>
          <a:lstStyle/>
          <a:p>
            <a:r>
              <a:rPr lang="nl-NL" b="1" dirty="0">
                <a:latin typeface="Bahnschrift" panose="020B0502040204020203" pitchFamily="34" charset="0"/>
              </a:rPr>
              <a:t>Uitleg financiën cultuurmenu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695194" y="4400169"/>
            <a:ext cx="6801612" cy="1239894"/>
          </a:xfrm>
        </p:spPr>
        <p:txBody>
          <a:bodyPr>
            <a:normAutofit/>
          </a:bodyPr>
          <a:lstStyle/>
          <a:p>
            <a:r>
              <a:rPr lang="nl-NL" sz="4000" dirty="0">
                <a:solidFill>
                  <a:schemeClr val="bg1"/>
                </a:solidFill>
                <a:latin typeface="Bahnschrift" panose="020B0502040204020203" pitchFamily="34" charset="0"/>
              </a:rPr>
              <a:t>Schooljaar 2020/2021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0"/>
            <a:ext cx="1981200" cy="73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520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Bahnschrift" panose="020B0502040204020203" pitchFamily="34" charset="0"/>
              </a:rPr>
              <a:t>Financiering cultuureducatie in het primair onderwijs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151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In deze presentatie alles op een rij om helderheid te verschaffen rondom de financiering van het Cultuurmenu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.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Bahnschrift" panose="020B0502040204020203" pitchFamily="34" charset="0"/>
              <a:cs typeface="HelveticaNeueLT Std Cn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Heb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 je </a:t>
            </a:r>
            <a:r>
              <a:rPr lang="en-US" sz="2000" dirty="0" err="1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naar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aanleiding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 van </a:t>
            </a:r>
            <a:r>
              <a:rPr lang="en-US" sz="2000" dirty="0" err="1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deze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presentatie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 nog </a:t>
            </a:r>
            <a:r>
              <a:rPr lang="en-US" sz="2000" dirty="0" err="1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vragen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? Neem </a:t>
            </a:r>
            <a:r>
              <a:rPr lang="en-US" sz="2000" dirty="0" err="1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dan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 contact op met Evelien Harberink, </a:t>
            </a:r>
            <a:r>
              <a:rPr lang="en-US" sz="2000" dirty="0" err="1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coördinator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Cultuurmenu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e)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  <a:hlinkClick r:id="rId2"/>
              </a:rPr>
              <a:t>evelien@cultuurmenu.org</a:t>
            </a:r>
            <a:endParaRPr lang="en-US" sz="2000" dirty="0">
              <a:solidFill>
                <a:schemeClr val="bg1"/>
              </a:solidFill>
              <a:latin typeface="Bahnschrift" panose="020B0502040204020203" pitchFamily="34" charset="0"/>
              <a:cs typeface="HelveticaNeueLT Std Cn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t) </a:t>
            </a:r>
            <a:r>
              <a:rPr lang="nl-NL" sz="2000" dirty="0">
                <a:solidFill>
                  <a:schemeClr val="bg1"/>
                </a:solidFill>
                <a:latin typeface="Bahnschrift" panose="020B0502040204020203" pitchFamily="34" charset="0"/>
              </a:rPr>
              <a:t>06 48 463 895</a:t>
            </a:r>
            <a:endParaRPr lang="nl-NL" sz="2000" dirty="0">
              <a:solidFill>
                <a:schemeClr val="bg1"/>
              </a:solidFill>
              <a:latin typeface="Bahnschrift" panose="020B0502040204020203" pitchFamily="34" charset="0"/>
              <a:cs typeface="HelveticaNeueLT Std Cn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0"/>
            <a:ext cx="1981200" cy="73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648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F3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Bahnschrift" panose="020B0502040204020203" pitchFamily="34" charset="0"/>
              </a:rPr>
              <a:t>Financiering primair onderwijs in </a:t>
            </a:r>
            <a:r>
              <a:rPr lang="nl-NL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enschede</a:t>
            </a:r>
            <a:endParaRPr lang="nl-NL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0"/>
            <a:ext cx="1981200" cy="733631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ClrTx/>
              <a:buNone/>
            </a:pP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Bestaat uit: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Lumpsum financiering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Voor cultuur gelabeld geld uit de </a:t>
            </a:r>
            <a:r>
              <a:rPr lang="nl-NL" dirty="0" err="1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Prestatiebox</a:t>
            </a:r>
            <a:endParaRPr lang="nl-NL" dirty="0">
              <a:solidFill>
                <a:schemeClr val="bg1"/>
              </a:solidFill>
              <a:latin typeface="Bahnschrift" panose="020B0502040204020203" pitchFamily="34" charset="0"/>
              <a:cs typeface="HelveticaNeueLT Std Cn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Subsidies voor projecten (Cultuureducatie met Kwaliteit, </a:t>
            </a:r>
            <a:r>
              <a:rPr lang="nl-NL" dirty="0" smtClean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Muziekimpuls</a:t>
            </a: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, etc.)</a:t>
            </a:r>
          </a:p>
          <a:p>
            <a:pPr marL="514350" indent="-514350">
              <a:buClrTx/>
              <a:buFont typeface="+mj-lt"/>
              <a:buAutoNum type="arabicPeriod"/>
            </a:pPr>
            <a:endParaRPr lang="nl-NL" dirty="0">
              <a:solidFill>
                <a:schemeClr val="bg1"/>
              </a:solidFill>
              <a:latin typeface="Bahnschrift" panose="020B0502040204020203" pitchFamily="34" charset="0"/>
              <a:cs typeface="HelveticaNeueLT Std Cn"/>
            </a:endParaRPr>
          </a:p>
          <a:p>
            <a:pPr marL="0" indent="0">
              <a:buNone/>
            </a:pPr>
            <a:r>
              <a:rPr lang="nl-NL" kern="0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In de Lumpsum zitten: </a:t>
            </a:r>
          </a:p>
          <a:p>
            <a:pPr lvl="1">
              <a:buClrTx/>
              <a:buFont typeface="Arial"/>
              <a:buChar char="•"/>
            </a:pPr>
            <a:r>
              <a:rPr lang="nl-NL" sz="1800" kern="0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VELO gelden (</a:t>
            </a:r>
            <a:r>
              <a:rPr lang="nl-NL" sz="1800" b="1" u="sng" kern="0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Ve</a:t>
            </a:r>
            <a:r>
              <a:rPr lang="nl-NL" sz="1800" kern="0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reenvoudigde </a:t>
            </a:r>
            <a:r>
              <a:rPr lang="nl-NL" sz="1800" b="1" u="sng" kern="0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Lo</a:t>
            </a:r>
            <a:r>
              <a:rPr lang="nl-NL" sz="1800" kern="0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ndo gelden)</a:t>
            </a:r>
          </a:p>
          <a:p>
            <a:pPr lvl="1">
              <a:buClrTx/>
              <a:buFont typeface="Arial"/>
              <a:buChar char="•"/>
            </a:pPr>
            <a:r>
              <a:rPr lang="nl-NL" sz="1800" kern="0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Voor cultuur gelabeld geld</a:t>
            </a:r>
            <a:r>
              <a:rPr lang="nl-NL" sz="1800" kern="0" dirty="0" smtClean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: </a:t>
            </a:r>
            <a:r>
              <a:rPr lang="nl-NL" sz="1800" kern="0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€ </a:t>
            </a:r>
            <a:r>
              <a:rPr lang="nl-NL" sz="1800" kern="0" dirty="0" smtClean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105,31 </a:t>
            </a:r>
            <a:r>
              <a:rPr lang="nl-NL" sz="1800" kern="0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per school, plus € </a:t>
            </a:r>
            <a:r>
              <a:rPr lang="nl-NL" sz="1800" kern="0" dirty="0" smtClean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4,39 </a:t>
            </a:r>
            <a:r>
              <a:rPr lang="nl-NL" sz="1800" kern="0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per leerling</a:t>
            </a:r>
          </a:p>
          <a:p>
            <a:pPr lvl="1">
              <a:buClrTx/>
              <a:buFont typeface="Arial"/>
              <a:buChar char="•"/>
            </a:pPr>
            <a:r>
              <a:rPr lang="nl-NL" sz="1800" kern="0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Wordt vaak besteed aan materialen</a:t>
            </a:r>
          </a:p>
          <a:p>
            <a:pPr marL="514350" indent="-514350">
              <a:buClrTx/>
              <a:buFont typeface="+mj-lt"/>
              <a:buAutoNum type="arabicPeriod"/>
            </a:pPr>
            <a:endParaRPr lang="nl-NL" dirty="0">
              <a:solidFill>
                <a:schemeClr val="bg1"/>
              </a:solidFill>
              <a:latin typeface="Bahnschrift" panose="020B0502040204020203" pitchFamily="34" charset="0"/>
              <a:cs typeface="HelveticaNeueLT Std Cn"/>
            </a:endParaRPr>
          </a:p>
        </p:txBody>
      </p:sp>
    </p:spTree>
    <p:extLst>
      <p:ext uri="{BB962C8B-B14F-4D97-AF65-F5344CB8AC3E}">
        <p14:creationId xmlns:p14="http://schemas.microsoft.com/office/powerpoint/2010/main" val="4274054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D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Bahnschrift" panose="020B0502040204020203" pitchFamily="34" charset="0"/>
              </a:rPr>
              <a:t>Financiering primair onderwijs:</a:t>
            </a:r>
            <a:br>
              <a:rPr lang="nl-NL" b="1" dirty="0">
                <a:solidFill>
                  <a:schemeClr val="bg1"/>
                </a:solidFill>
                <a:latin typeface="Bahnschrift" panose="020B0502040204020203" pitchFamily="34" charset="0"/>
              </a:rPr>
            </a:br>
            <a:r>
              <a:rPr lang="nl-NL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prestatiebox</a:t>
            </a:r>
            <a:endParaRPr lang="nl-NL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0"/>
            <a:ext cx="1981200" cy="733631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In het convenant tussen culturele instellingen, scholen en de gemeente Enschede is afgesproken dat:</a:t>
            </a:r>
          </a:p>
          <a:p>
            <a:pPr>
              <a:buClrTx/>
            </a:pP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Het Cultuurmenu wordt betaald uit de </a:t>
            </a:r>
            <a:r>
              <a:rPr lang="nl-NL" dirty="0" err="1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Prestatiebox</a:t>
            </a:r>
            <a:endParaRPr lang="nl-NL" dirty="0">
              <a:solidFill>
                <a:schemeClr val="bg1"/>
              </a:solidFill>
              <a:latin typeface="Bahnschrift" panose="020B0502040204020203" pitchFamily="34" charset="0"/>
              <a:cs typeface="HelveticaNeueLT Std Cn"/>
            </a:endParaRPr>
          </a:p>
          <a:p>
            <a:pPr>
              <a:buClrTx/>
            </a:pP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In de </a:t>
            </a:r>
            <a:r>
              <a:rPr lang="nl-NL" dirty="0" err="1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Prestatiebox</a:t>
            </a: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 zit € </a:t>
            </a:r>
            <a:r>
              <a:rPr lang="nl-NL" dirty="0" smtClean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13,37 </a:t>
            </a: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per leerling voor cultuur (2020/2021)</a:t>
            </a:r>
          </a:p>
          <a:p>
            <a:pPr>
              <a:buClrTx/>
            </a:pP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€1,- per leerling gaat naar </a:t>
            </a:r>
            <a:r>
              <a:rPr lang="nl-NL" dirty="0" smtClean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de coördinatie van het Cultuurmenu</a:t>
            </a:r>
          </a:p>
          <a:p>
            <a:pPr>
              <a:buClrTx/>
            </a:pPr>
            <a:r>
              <a:rPr lang="nl-NL" dirty="0" smtClean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Scholen kunnen zelf </a:t>
            </a: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kiezen om </a:t>
            </a:r>
            <a:r>
              <a:rPr lang="nl-NL" dirty="0" smtClean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het gehele </a:t>
            </a: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bedrag (€ </a:t>
            </a:r>
            <a:r>
              <a:rPr lang="nl-NL" dirty="0" smtClean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12,37) </a:t>
            </a: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in te leggen of het minimale bedrag van € 6,18 per leerling</a:t>
            </a:r>
          </a:p>
          <a:p>
            <a:pPr>
              <a:buClrTx/>
            </a:pP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Ingelegd geld wordt helemaal besteed aan activiteiten uit Cultuurmenu</a:t>
            </a:r>
          </a:p>
        </p:txBody>
      </p:sp>
    </p:spTree>
    <p:extLst>
      <p:ext uri="{BB962C8B-B14F-4D97-AF65-F5344CB8AC3E}">
        <p14:creationId xmlns:p14="http://schemas.microsoft.com/office/powerpoint/2010/main" val="81639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Bahnschrift" panose="020B0502040204020203" pitchFamily="34" charset="0"/>
              </a:rPr>
              <a:t>Samenvattend: de praktijk van het cultuurmenu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0"/>
            <a:ext cx="1981200" cy="733631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</a:rPr>
              <a:t>Schoolbesturen krijgen een factuur op basis van de 1 oktober-telling. </a:t>
            </a: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</a:rPr>
              <a:t>De aanbieders </a:t>
            </a:r>
            <a:r>
              <a:rPr lang="nl-NL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factureren </a:t>
            </a: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</a:rPr>
              <a:t>aan Cultuureducatie Enschede. Concordia faciliteert de financiële afhandeling, vandaar dat de facturen op hun naam </a:t>
            </a:r>
            <a:r>
              <a:rPr lang="nl-NL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verstuurd </a:t>
            </a: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</a:rPr>
              <a:t>worden</a:t>
            </a: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</a:rPr>
              <a:t>.</a:t>
            </a:r>
          </a:p>
          <a:p>
            <a:pPr>
              <a:buClrTx/>
            </a:pPr>
            <a:r>
              <a:rPr lang="nl-NL" dirty="0" smtClean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Scholen </a:t>
            </a: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leggen vooraf de bepaalde hoeveelheid geld in (in 2020/2021: volledige inleg €</a:t>
            </a:r>
            <a:r>
              <a:rPr lang="nl-NL" dirty="0" smtClean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12,37 </a:t>
            </a: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of minimale inleg €6,18).</a:t>
            </a:r>
          </a:p>
          <a:p>
            <a:pPr lvl="0">
              <a:buClrTx/>
            </a:pP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Iedere school kan nu 'gratis' uit het Cultuurmenu afnemen voor dat ingelegde bedrag per leerling.</a:t>
            </a:r>
          </a:p>
          <a:p>
            <a:pPr lvl="0">
              <a:buClrTx/>
            </a:pP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Bij overschrijding van </a:t>
            </a:r>
            <a:r>
              <a:rPr lang="nl-NL" dirty="0" smtClean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inleg </a:t>
            </a: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krijgt de school </a:t>
            </a:r>
            <a:r>
              <a:rPr lang="nl-NL" dirty="0" smtClean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een </a:t>
            </a:r>
            <a:r>
              <a:rPr lang="nl-NL" dirty="0" err="1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nafacturatie</a:t>
            </a:r>
            <a:r>
              <a:rPr lang="nl-NL" dirty="0" smtClean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.</a:t>
            </a:r>
            <a:endParaRPr lang="nl-NL" dirty="0">
              <a:solidFill>
                <a:schemeClr val="bg1"/>
              </a:solidFill>
              <a:latin typeface="Bahnschrift" panose="020B0502040204020203" pitchFamily="34" charset="0"/>
              <a:cs typeface="HelveticaNeueLT Std Cn"/>
            </a:endParaRPr>
          </a:p>
        </p:txBody>
      </p:sp>
    </p:spTree>
    <p:extLst>
      <p:ext uri="{BB962C8B-B14F-4D97-AF65-F5344CB8AC3E}">
        <p14:creationId xmlns:p14="http://schemas.microsoft.com/office/powerpoint/2010/main" val="2886030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Bahnschrift" panose="020B0502040204020203" pitchFamily="34" charset="0"/>
              </a:rPr>
              <a:t>Advies voor </a:t>
            </a:r>
            <a:r>
              <a:rPr lang="nl-NL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Icc’ers</a:t>
            </a:r>
            <a:endParaRPr lang="nl-NL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0"/>
            <a:ext cx="1981200" cy="733631"/>
          </a:xfrm>
          <a:prstGeom prst="rect">
            <a:avLst/>
          </a:prstGeom>
        </p:spPr>
      </p:pic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Bij minimale inleg: </a:t>
            </a:r>
            <a:b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</a:b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Het bedrag uit de </a:t>
            </a:r>
            <a:r>
              <a:rPr lang="nl-NL" dirty="0" err="1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Prestatiebox</a:t>
            </a: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 dat niét in het Cultuurmenu wordt ingelegd valt onder de verantwoordelijkheid van de schooldirecteur (dus €</a:t>
            </a:r>
            <a:r>
              <a:rPr lang="nl-NL" dirty="0" smtClean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12,37 </a:t>
            </a: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– €6,18 = </a:t>
            </a:r>
            <a:r>
              <a:rPr lang="nl-NL" b="1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€ </a:t>
            </a:r>
            <a:r>
              <a:rPr lang="nl-NL" b="1" dirty="0" smtClean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6,19 </a:t>
            </a:r>
            <a:r>
              <a:rPr lang="nl-NL" b="1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per leerling</a:t>
            </a: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).</a:t>
            </a:r>
          </a:p>
          <a:p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H</a:t>
            </a:r>
            <a:r>
              <a:rPr lang="nl-NL" dirty="0" smtClean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et </a:t>
            </a: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hangt af van de afspraken tussen schoolbestuur en –directie hoe besteding hiervan geregeld is.</a:t>
            </a:r>
          </a:p>
          <a:p>
            <a:r>
              <a:rPr lang="nl-NL" sz="1800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De </a:t>
            </a:r>
            <a:r>
              <a:rPr lang="nl-NL" sz="1800" dirty="0" err="1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ICC’er</a:t>
            </a:r>
            <a:r>
              <a:rPr lang="nl-NL" sz="1800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 doet er goed aan dit te bespreken met de directeur en </a:t>
            </a:r>
            <a:r>
              <a:rPr lang="nl-NL" sz="1800" dirty="0" smtClean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het </a:t>
            </a:r>
            <a:r>
              <a:rPr lang="nl-NL" sz="1800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bedrag in elk geval op de schoolbegroting te laten opnemen als geld bestemd voor cultuureducatie, naast de eerder genoemde VELO gelden (€ </a:t>
            </a:r>
            <a:r>
              <a:rPr lang="nl-NL" sz="1800" dirty="0" smtClean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105,31 </a:t>
            </a:r>
            <a:r>
              <a:rPr lang="nl-NL" sz="1800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per school, € </a:t>
            </a:r>
            <a:r>
              <a:rPr lang="nl-NL" sz="1800" dirty="0" smtClean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4,39 </a:t>
            </a:r>
            <a:r>
              <a:rPr lang="nl-NL" sz="1800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per leerling).</a:t>
            </a:r>
          </a:p>
          <a:p>
            <a:endParaRPr lang="nl-NL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278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F3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0"/>
            <a:ext cx="1981200" cy="733631"/>
          </a:xfrm>
          <a:prstGeom prst="rect">
            <a:avLst/>
          </a:prstGeom>
        </p:spPr>
      </p:pic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Scholen kunnen kiezen uit deelname in 3 scenario’s:</a:t>
            </a:r>
          </a:p>
          <a:p>
            <a:pPr>
              <a:buClrTx/>
            </a:pP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Scenario 1: €800 per school, plus € 5,00 per leerling</a:t>
            </a:r>
          </a:p>
          <a:p>
            <a:pPr>
              <a:buClrTx/>
            </a:pP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Scenario 2: €300 per school, plus € 1,00 per leerling</a:t>
            </a:r>
          </a:p>
          <a:p>
            <a:pPr>
              <a:buClrTx/>
            </a:pP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Scenario 3: geen extra geld</a:t>
            </a:r>
          </a:p>
          <a:p>
            <a:pPr marL="0" indent="0">
              <a:buClrTx/>
              <a:buNone/>
            </a:pP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Meer informatie: </a:t>
            </a:r>
            <a:r>
              <a:rPr lang="nl-NL" dirty="0">
                <a:latin typeface="Bahnschrift" panose="020B0502040204020203" pitchFamily="34" charset="0"/>
                <a:hlinkClick r:id="rId3"/>
              </a:rPr>
              <a:t>https://cultuureducatie-enschede.nl/scholen/scenarios/</a:t>
            </a:r>
            <a:endParaRPr lang="nl-NL" dirty="0">
              <a:solidFill>
                <a:schemeClr val="bg1"/>
              </a:solidFill>
              <a:latin typeface="Bahnschrift" panose="020B0502040204020203" pitchFamily="34" charset="0"/>
              <a:cs typeface="HelveticaNeueLT Std Cn"/>
            </a:endParaRPr>
          </a:p>
          <a:p>
            <a:pPr>
              <a:buClrTx/>
            </a:pPr>
            <a:endParaRPr lang="nl-NL" dirty="0">
              <a:solidFill>
                <a:schemeClr val="bg1"/>
              </a:solidFill>
              <a:latin typeface="Bahnschrift" panose="020B0502040204020203" pitchFamily="34" charset="0"/>
              <a:cs typeface="HelveticaNeueLT Std Cn"/>
            </a:endParaRPr>
          </a:p>
          <a:p>
            <a:pPr>
              <a:buClrTx/>
            </a:pP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Scholen worden uitbetaald op basis van het projectplan, dat opgesteld wordt door de school in samenwerking met een educatief medewerker</a:t>
            </a:r>
          </a:p>
          <a:p>
            <a:pPr>
              <a:buClrTx/>
            </a:pP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Concordia is </a:t>
            </a:r>
            <a:r>
              <a:rPr lang="nl-NL" dirty="0" smtClean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penvoerder van Cultuureducatie Enschede, </a:t>
            </a:r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  <a:cs typeface="HelveticaNeueLT Std Cn"/>
              </a:rPr>
              <a:t>Emma Bouman projectleider (emma@cultuureducatie-enschede.nl)</a:t>
            </a:r>
          </a:p>
          <a:p>
            <a:endParaRPr lang="nl-NL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nl-NL" b="1" dirty="0">
                <a:solidFill>
                  <a:schemeClr val="bg1"/>
                </a:solidFill>
                <a:latin typeface="Bahnschrift" panose="020B0502040204020203" pitchFamily="34" charset="0"/>
              </a:rPr>
              <a:t>Financiering po Enschede: </a:t>
            </a:r>
            <a:br>
              <a:rPr lang="nl-NL" b="1" dirty="0">
                <a:solidFill>
                  <a:schemeClr val="bg1"/>
                </a:solidFill>
                <a:latin typeface="Bahnschrift" panose="020B0502040204020203" pitchFamily="34" charset="0"/>
              </a:rPr>
            </a:br>
            <a:r>
              <a:rPr lang="nl-NL" b="1" dirty="0">
                <a:solidFill>
                  <a:schemeClr val="bg1"/>
                </a:solidFill>
                <a:latin typeface="Bahnschrift" panose="020B0502040204020203" pitchFamily="34" charset="0"/>
              </a:rPr>
              <a:t>scenario’s Cultuureducatie Enschede</a:t>
            </a:r>
          </a:p>
        </p:txBody>
      </p:sp>
    </p:spTree>
    <p:extLst>
      <p:ext uri="{BB962C8B-B14F-4D97-AF65-F5344CB8AC3E}">
        <p14:creationId xmlns:p14="http://schemas.microsoft.com/office/powerpoint/2010/main" val="71040687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512</TotalTime>
  <Words>388</Words>
  <Application>Microsoft Office PowerPoint</Application>
  <PresentationFormat>Breedbeeld</PresentationFormat>
  <Paragraphs>43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Bahnschrift</vt:lpstr>
      <vt:lpstr>Gill Sans MT</vt:lpstr>
      <vt:lpstr>HelveticaNeueLT Std Cn</vt:lpstr>
      <vt:lpstr>Parcel</vt:lpstr>
      <vt:lpstr>Uitleg financiën cultuurmenu</vt:lpstr>
      <vt:lpstr>Financiering cultuureducatie in het primair onderwijs</vt:lpstr>
      <vt:lpstr>Financiering primair onderwijs in enschede</vt:lpstr>
      <vt:lpstr>Financiering primair onderwijs: prestatiebox</vt:lpstr>
      <vt:lpstr>Samenvattend: de praktijk van het cultuurmenu</vt:lpstr>
      <vt:lpstr>Advies voor Icc’ers</vt:lpstr>
      <vt:lpstr>Financiering po Enschede:  scenario’s Cultuureducatie Enschede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Aanbiedersbijeenkomst</dc:title>
  <dc:creator>Koen Waanders</dc:creator>
  <cp:lastModifiedBy>Koen Waanders</cp:lastModifiedBy>
  <cp:revision>20</cp:revision>
  <dcterms:created xsi:type="dcterms:W3CDTF">2020-06-02T12:03:44Z</dcterms:created>
  <dcterms:modified xsi:type="dcterms:W3CDTF">2020-10-21T07:10:07Z</dcterms:modified>
</cp:coreProperties>
</file>