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7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3E9"/>
    <a:srgbClr val="E6F7FF"/>
    <a:srgbClr val="FEEDEA"/>
    <a:srgbClr val="FFF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de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de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7" name="Date Placeholder 6"/>
          <p:cNvSpPr>
            <a:spLocks noGrp="1"/>
          </p:cNvSpPr>
          <p:nvPr>
            <p:ph type="dt" sz="half" idx="10"/>
          </p:nvPr>
        </p:nvSpPr>
        <p:spPr/>
        <p:txBody>
          <a:bodyPr/>
          <a:lstStyle/>
          <a:p>
            <a:fld id="{1160EA64-D806-43AC-9DF2-F8C432F32B4C}"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7" name="Date Placeholder 6"/>
          <p:cNvSpPr>
            <a:spLocks noGrp="1"/>
          </p:cNvSpPr>
          <p:nvPr>
            <p:ph type="dt" sz="half" idx="10"/>
          </p:nvPr>
        </p:nvSpPr>
        <p:spPr/>
        <p:txBody>
          <a:bodyPr/>
          <a:lstStyle/>
          <a:p>
            <a:fld id="{4F7D4976-E339-4826-83B7-FBD03F55ECF8}"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de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de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Date Placeholder 8"/>
          <p:cNvSpPr>
            <a:spLocks noGrp="1"/>
          </p:cNvSpPr>
          <p:nvPr>
            <p:ph type="dt" sz="half" idx="10"/>
          </p:nvPr>
        </p:nvSpPr>
        <p:spPr/>
        <p:txBody>
          <a:bodyPr/>
          <a:lstStyle/>
          <a:p>
            <a:fld id="{D1BE4249-C0D0-4B06-8692-E8BB871AF643}" type="datetimeFigureOut">
              <a:rPr lang="en-US" dirty="0"/>
              <a:t>9/21/2020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evelien@cultuurmenu.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ultuureducatie-enschede.nl/scholen/scenarios/"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F7FF"/>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2205768"/>
            <a:ext cx="8991600" cy="1947131"/>
          </a:xfrm>
        </p:spPr>
        <p:txBody>
          <a:bodyPr>
            <a:normAutofit/>
          </a:bodyPr>
          <a:lstStyle/>
          <a:p>
            <a:r>
              <a:rPr lang="nl-NL" b="1" dirty="0">
                <a:latin typeface="Bahnschrift" panose="020B0502040204020203" pitchFamily="34" charset="0"/>
              </a:rPr>
              <a:t>Uitleg financiën cultuurmenu</a:t>
            </a:r>
          </a:p>
        </p:txBody>
      </p:sp>
      <p:sp>
        <p:nvSpPr>
          <p:cNvPr id="3" name="Ondertitel 2"/>
          <p:cNvSpPr>
            <a:spLocks noGrp="1"/>
          </p:cNvSpPr>
          <p:nvPr>
            <p:ph type="subTitle" idx="1"/>
          </p:nvPr>
        </p:nvSpPr>
        <p:spPr>
          <a:xfrm>
            <a:off x="2695194" y="4400169"/>
            <a:ext cx="6801612" cy="1239894"/>
          </a:xfrm>
        </p:spPr>
        <p:txBody>
          <a:bodyPr>
            <a:normAutofit/>
          </a:bodyPr>
          <a:lstStyle/>
          <a:p>
            <a:r>
              <a:rPr lang="nl-NL" sz="4000" dirty="0">
                <a:solidFill>
                  <a:schemeClr val="bg1"/>
                </a:solidFill>
                <a:latin typeface="Bahnschrift" panose="020B0502040204020203" pitchFamily="34" charset="0"/>
              </a:rPr>
              <a:t>Schooljaar 2020/2021</a:t>
            </a: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Tree>
    <p:extLst>
      <p:ext uri="{BB962C8B-B14F-4D97-AF65-F5344CB8AC3E}">
        <p14:creationId xmlns:p14="http://schemas.microsoft.com/office/powerpoint/2010/main" val="204652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DEB"/>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solidFill>
        </p:spPr>
        <p:txBody>
          <a:bodyPr/>
          <a:lstStyle/>
          <a:p>
            <a:r>
              <a:rPr lang="nl-NL" b="1" dirty="0">
                <a:solidFill>
                  <a:schemeClr val="bg1"/>
                </a:solidFill>
                <a:latin typeface="Bahnschrift" panose="020B0502040204020203" pitchFamily="34" charset="0"/>
              </a:rPr>
              <a:t>Financiering cultuureducatie in het primair onderwijs</a:t>
            </a:r>
          </a:p>
        </p:txBody>
      </p:sp>
      <p:sp>
        <p:nvSpPr>
          <p:cNvPr id="3" name="Tijdelijke aanduiding voor inhoud 2"/>
          <p:cNvSpPr>
            <a:spLocks noGrp="1"/>
          </p:cNvSpPr>
          <p:nvPr>
            <p:ph idx="1"/>
          </p:nvPr>
        </p:nvSpPr>
        <p:spPr>
          <a:xfrm>
            <a:off x="2231136" y="2638044"/>
            <a:ext cx="7729728" cy="3715131"/>
          </a:xfrm>
        </p:spPr>
        <p:txBody>
          <a:bodyPr>
            <a:normAutofit/>
          </a:bodyPr>
          <a:lstStyle/>
          <a:p>
            <a:pPr marL="0" indent="0">
              <a:buNone/>
            </a:pPr>
            <a:r>
              <a:rPr lang="nl-NL" sz="2000" dirty="0">
                <a:solidFill>
                  <a:schemeClr val="bg1"/>
                </a:solidFill>
                <a:latin typeface="Bahnschrift" panose="020B0502040204020203" pitchFamily="34" charset="0"/>
                <a:cs typeface="HelveticaNeueLT Std Cn"/>
              </a:rPr>
              <a:t>In deze presentatie alles op een rij om helderheid te verschaffen rondom de financiering van het Cultuurmenu</a:t>
            </a:r>
            <a:r>
              <a:rPr lang="en-US" sz="2000" dirty="0">
                <a:solidFill>
                  <a:schemeClr val="bg1"/>
                </a:solidFill>
                <a:latin typeface="Bahnschrift" panose="020B0502040204020203" pitchFamily="34" charset="0"/>
                <a:cs typeface="HelveticaNeueLT Std Cn"/>
              </a:rPr>
              <a:t>.</a:t>
            </a:r>
          </a:p>
          <a:p>
            <a:pPr marL="0" indent="0">
              <a:buNone/>
            </a:pPr>
            <a:endParaRPr lang="en-US" sz="2000" dirty="0">
              <a:solidFill>
                <a:schemeClr val="bg1"/>
              </a:solidFill>
              <a:latin typeface="Bahnschrift" panose="020B0502040204020203" pitchFamily="34" charset="0"/>
              <a:cs typeface="HelveticaNeueLT Std Cn"/>
            </a:endParaRPr>
          </a:p>
          <a:p>
            <a:pPr marL="0" indent="0">
              <a:buNone/>
            </a:pPr>
            <a:r>
              <a:rPr lang="en-US" sz="2000" dirty="0" err="1">
                <a:solidFill>
                  <a:schemeClr val="bg1"/>
                </a:solidFill>
                <a:latin typeface="Bahnschrift" panose="020B0502040204020203" pitchFamily="34" charset="0"/>
                <a:cs typeface="HelveticaNeueLT Std Cn"/>
              </a:rPr>
              <a:t>Heb</a:t>
            </a:r>
            <a:r>
              <a:rPr lang="en-US" sz="2000" dirty="0">
                <a:solidFill>
                  <a:schemeClr val="bg1"/>
                </a:solidFill>
                <a:latin typeface="Bahnschrift" panose="020B0502040204020203" pitchFamily="34" charset="0"/>
                <a:cs typeface="HelveticaNeueLT Std Cn"/>
              </a:rPr>
              <a:t> je </a:t>
            </a:r>
            <a:r>
              <a:rPr lang="en-US" sz="2000" dirty="0" err="1">
                <a:solidFill>
                  <a:schemeClr val="bg1"/>
                </a:solidFill>
                <a:latin typeface="Bahnschrift" panose="020B0502040204020203" pitchFamily="34" charset="0"/>
                <a:cs typeface="HelveticaNeueLT Std Cn"/>
              </a:rPr>
              <a:t>naar</a:t>
            </a:r>
            <a:r>
              <a:rPr lang="en-US" sz="2000" dirty="0">
                <a:solidFill>
                  <a:schemeClr val="bg1"/>
                </a:solidFill>
                <a:latin typeface="Bahnschrift" panose="020B0502040204020203" pitchFamily="34" charset="0"/>
                <a:cs typeface="HelveticaNeueLT Std Cn"/>
              </a:rPr>
              <a:t> </a:t>
            </a:r>
            <a:r>
              <a:rPr lang="en-US" sz="2000" dirty="0" err="1">
                <a:solidFill>
                  <a:schemeClr val="bg1"/>
                </a:solidFill>
                <a:latin typeface="Bahnschrift" panose="020B0502040204020203" pitchFamily="34" charset="0"/>
                <a:cs typeface="HelveticaNeueLT Std Cn"/>
              </a:rPr>
              <a:t>aanleiding</a:t>
            </a:r>
            <a:r>
              <a:rPr lang="en-US" sz="2000" dirty="0">
                <a:solidFill>
                  <a:schemeClr val="bg1"/>
                </a:solidFill>
                <a:latin typeface="Bahnschrift" panose="020B0502040204020203" pitchFamily="34" charset="0"/>
                <a:cs typeface="HelveticaNeueLT Std Cn"/>
              </a:rPr>
              <a:t> van </a:t>
            </a:r>
            <a:r>
              <a:rPr lang="en-US" sz="2000" dirty="0" err="1">
                <a:solidFill>
                  <a:schemeClr val="bg1"/>
                </a:solidFill>
                <a:latin typeface="Bahnschrift" panose="020B0502040204020203" pitchFamily="34" charset="0"/>
                <a:cs typeface="HelveticaNeueLT Std Cn"/>
              </a:rPr>
              <a:t>deze</a:t>
            </a:r>
            <a:r>
              <a:rPr lang="en-US" sz="2000" dirty="0">
                <a:solidFill>
                  <a:schemeClr val="bg1"/>
                </a:solidFill>
                <a:latin typeface="Bahnschrift" panose="020B0502040204020203" pitchFamily="34" charset="0"/>
                <a:cs typeface="HelveticaNeueLT Std Cn"/>
              </a:rPr>
              <a:t> </a:t>
            </a:r>
            <a:r>
              <a:rPr lang="en-US" sz="2000" dirty="0" err="1">
                <a:solidFill>
                  <a:schemeClr val="bg1"/>
                </a:solidFill>
                <a:latin typeface="Bahnschrift" panose="020B0502040204020203" pitchFamily="34" charset="0"/>
                <a:cs typeface="HelveticaNeueLT Std Cn"/>
              </a:rPr>
              <a:t>presentatie</a:t>
            </a:r>
            <a:r>
              <a:rPr lang="en-US" sz="2000" dirty="0">
                <a:solidFill>
                  <a:schemeClr val="bg1"/>
                </a:solidFill>
                <a:latin typeface="Bahnschrift" panose="020B0502040204020203" pitchFamily="34" charset="0"/>
                <a:cs typeface="HelveticaNeueLT Std Cn"/>
              </a:rPr>
              <a:t> nog </a:t>
            </a:r>
            <a:r>
              <a:rPr lang="en-US" sz="2000" dirty="0" err="1">
                <a:solidFill>
                  <a:schemeClr val="bg1"/>
                </a:solidFill>
                <a:latin typeface="Bahnschrift" panose="020B0502040204020203" pitchFamily="34" charset="0"/>
                <a:cs typeface="HelveticaNeueLT Std Cn"/>
              </a:rPr>
              <a:t>vragen</a:t>
            </a:r>
            <a:r>
              <a:rPr lang="en-US" sz="2000" dirty="0">
                <a:solidFill>
                  <a:schemeClr val="bg1"/>
                </a:solidFill>
                <a:latin typeface="Bahnschrift" panose="020B0502040204020203" pitchFamily="34" charset="0"/>
                <a:cs typeface="HelveticaNeueLT Std Cn"/>
              </a:rPr>
              <a:t>? Neem </a:t>
            </a:r>
            <a:r>
              <a:rPr lang="en-US" sz="2000" dirty="0" err="1">
                <a:solidFill>
                  <a:schemeClr val="bg1"/>
                </a:solidFill>
                <a:latin typeface="Bahnschrift" panose="020B0502040204020203" pitchFamily="34" charset="0"/>
                <a:cs typeface="HelveticaNeueLT Std Cn"/>
              </a:rPr>
              <a:t>dan</a:t>
            </a:r>
            <a:r>
              <a:rPr lang="en-US" sz="2000" dirty="0">
                <a:solidFill>
                  <a:schemeClr val="bg1"/>
                </a:solidFill>
                <a:latin typeface="Bahnschrift" panose="020B0502040204020203" pitchFamily="34" charset="0"/>
                <a:cs typeface="HelveticaNeueLT Std Cn"/>
              </a:rPr>
              <a:t> contact op met Evelien Harberink, </a:t>
            </a:r>
            <a:r>
              <a:rPr lang="en-US" sz="2000" dirty="0" err="1">
                <a:solidFill>
                  <a:schemeClr val="bg1"/>
                </a:solidFill>
                <a:latin typeface="Bahnschrift" panose="020B0502040204020203" pitchFamily="34" charset="0"/>
                <a:cs typeface="HelveticaNeueLT Std Cn"/>
              </a:rPr>
              <a:t>coördinator</a:t>
            </a:r>
            <a:r>
              <a:rPr lang="en-US" sz="2000" dirty="0">
                <a:solidFill>
                  <a:schemeClr val="bg1"/>
                </a:solidFill>
                <a:latin typeface="Bahnschrift" panose="020B0502040204020203" pitchFamily="34" charset="0"/>
                <a:cs typeface="HelveticaNeueLT Std Cn"/>
              </a:rPr>
              <a:t> </a:t>
            </a:r>
            <a:r>
              <a:rPr lang="en-US" sz="2000" dirty="0" err="1">
                <a:solidFill>
                  <a:schemeClr val="bg1"/>
                </a:solidFill>
                <a:latin typeface="Bahnschrift" panose="020B0502040204020203" pitchFamily="34" charset="0"/>
                <a:cs typeface="HelveticaNeueLT Std Cn"/>
              </a:rPr>
              <a:t>Cultuurmenu</a:t>
            </a:r>
            <a:r>
              <a:rPr lang="en-US" sz="2000" dirty="0">
                <a:solidFill>
                  <a:schemeClr val="bg1"/>
                </a:solidFill>
                <a:latin typeface="Bahnschrift" panose="020B0502040204020203" pitchFamily="34" charset="0"/>
                <a:cs typeface="HelveticaNeueLT Std Cn"/>
              </a:rPr>
              <a:t>:</a:t>
            </a:r>
          </a:p>
          <a:p>
            <a:pPr marL="0" indent="0">
              <a:buNone/>
            </a:pPr>
            <a:r>
              <a:rPr lang="en-US" sz="2000" dirty="0">
                <a:solidFill>
                  <a:schemeClr val="bg1"/>
                </a:solidFill>
                <a:latin typeface="Bahnschrift" panose="020B0502040204020203" pitchFamily="34" charset="0"/>
                <a:cs typeface="HelveticaNeueLT Std Cn"/>
              </a:rPr>
              <a:t>e) </a:t>
            </a:r>
            <a:r>
              <a:rPr lang="en-US" sz="2000" dirty="0">
                <a:solidFill>
                  <a:schemeClr val="bg1"/>
                </a:solidFill>
                <a:latin typeface="Bahnschrift" panose="020B0502040204020203" pitchFamily="34" charset="0"/>
                <a:cs typeface="HelveticaNeueLT Std Cn"/>
                <a:hlinkClick r:id="rId2"/>
              </a:rPr>
              <a:t>evelien@cultuurmenu.org</a:t>
            </a:r>
            <a:endParaRPr lang="en-US" sz="2000" dirty="0">
              <a:solidFill>
                <a:schemeClr val="bg1"/>
              </a:solidFill>
              <a:latin typeface="Bahnschrift" panose="020B0502040204020203" pitchFamily="34" charset="0"/>
              <a:cs typeface="HelveticaNeueLT Std Cn"/>
            </a:endParaRPr>
          </a:p>
          <a:p>
            <a:pPr marL="0" indent="0">
              <a:buNone/>
            </a:pPr>
            <a:r>
              <a:rPr lang="en-US" sz="2000" dirty="0">
                <a:solidFill>
                  <a:schemeClr val="bg1"/>
                </a:solidFill>
                <a:latin typeface="Bahnschrift" panose="020B0502040204020203" pitchFamily="34" charset="0"/>
                <a:cs typeface="HelveticaNeueLT Std Cn"/>
              </a:rPr>
              <a:t>t) </a:t>
            </a:r>
            <a:r>
              <a:rPr lang="nl-NL" sz="2000" dirty="0">
                <a:solidFill>
                  <a:schemeClr val="bg1"/>
                </a:solidFill>
                <a:latin typeface="Bahnschrift" panose="020B0502040204020203" pitchFamily="34" charset="0"/>
              </a:rPr>
              <a:t>06 48 463 895</a:t>
            </a:r>
            <a:endParaRPr lang="nl-NL" sz="2000" dirty="0">
              <a:solidFill>
                <a:schemeClr val="bg1"/>
              </a:solidFill>
              <a:latin typeface="Bahnschrift" panose="020B0502040204020203" pitchFamily="34" charset="0"/>
              <a:cs typeface="HelveticaNeueLT Std Cn"/>
            </a:endParaRPr>
          </a:p>
          <a:p>
            <a:pPr marL="0" indent="0">
              <a:buNone/>
            </a:pPr>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Tree>
    <p:extLst>
      <p:ext uri="{BB962C8B-B14F-4D97-AF65-F5344CB8AC3E}">
        <p14:creationId xmlns:p14="http://schemas.microsoft.com/office/powerpoint/2010/main" val="140464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F3E9"/>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solidFill>
        </p:spPr>
        <p:txBody>
          <a:bodyPr/>
          <a:lstStyle/>
          <a:p>
            <a:r>
              <a:rPr lang="nl-NL" b="1" dirty="0">
                <a:solidFill>
                  <a:schemeClr val="bg1"/>
                </a:solidFill>
                <a:latin typeface="Bahnschrift" panose="020B0502040204020203" pitchFamily="34" charset="0"/>
              </a:rPr>
              <a:t>Financiering primair onderwijs in </a:t>
            </a:r>
            <a:r>
              <a:rPr lang="nl-NL" b="1" dirty="0" err="1">
                <a:solidFill>
                  <a:schemeClr val="bg1"/>
                </a:solidFill>
                <a:latin typeface="Bahnschrift" panose="020B0502040204020203" pitchFamily="34" charset="0"/>
              </a:rPr>
              <a:t>enschede</a:t>
            </a:r>
            <a:endParaRPr lang="nl-NL" b="1" dirty="0">
              <a:solidFill>
                <a:schemeClr val="bg1"/>
              </a:solidFill>
              <a:latin typeface="Bahnschrift" panose="020B0502040204020203" pitchFamily="34" charset="0"/>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
        <p:nvSpPr>
          <p:cNvPr id="3" name="Tijdelijke aanduiding voor inhoud 2"/>
          <p:cNvSpPr>
            <a:spLocks noGrp="1"/>
          </p:cNvSpPr>
          <p:nvPr>
            <p:ph idx="1"/>
          </p:nvPr>
        </p:nvSpPr>
        <p:spPr/>
        <p:txBody>
          <a:bodyPr>
            <a:normAutofit fontScale="85000" lnSpcReduction="10000"/>
          </a:bodyPr>
          <a:lstStyle/>
          <a:p>
            <a:pPr marL="0" indent="0">
              <a:buClrTx/>
              <a:buNone/>
            </a:pPr>
            <a:r>
              <a:rPr lang="nl-NL" dirty="0">
                <a:solidFill>
                  <a:schemeClr val="bg1"/>
                </a:solidFill>
                <a:latin typeface="Bahnschrift" panose="020B0502040204020203" pitchFamily="34" charset="0"/>
                <a:cs typeface="HelveticaNeueLT Std Cn"/>
              </a:rPr>
              <a:t>Bestaat uit:</a:t>
            </a:r>
          </a:p>
          <a:p>
            <a:pPr marL="514350" indent="-514350">
              <a:buClrTx/>
              <a:buFont typeface="+mj-lt"/>
              <a:buAutoNum type="arabicPeriod"/>
            </a:pPr>
            <a:r>
              <a:rPr lang="nl-NL" dirty="0">
                <a:solidFill>
                  <a:schemeClr val="bg1"/>
                </a:solidFill>
                <a:latin typeface="Bahnschrift" panose="020B0502040204020203" pitchFamily="34" charset="0"/>
                <a:cs typeface="HelveticaNeueLT Std Cn"/>
              </a:rPr>
              <a:t>Lumpsum financiering</a:t>
            </a:r>
          </a:p>
          <a:p>
            <a:pPr marL="514350" indent="-514350">
              <a:buClrTx/>
              <a:buFont typeface="+mj-lt"/>
              <a:buAutoNum type="arabicPeriod"/>
            </a:pPr>
            <a:r>
              <a:rPr lang="nl-NL" dirty="0">
                <a:solidFill>
                  <a:schemeClr val="bg1"/>
                </a:solidFill>
                <a:latin typeface="Bahnschrift" panose="020B0502040204020203" pitchFamily="34" charset="0"/>
                <a:cs typeface="HelveticaNeueLT Std Cn"/>
              </a:rPr>
              <a:t>Voor cultuur gelabeld geld uit de </a:t>
            </a:r>
            <a:r>
              <a:rPr lang="nl-NL" dirty="0" err="1">
                <a:solidFill>
                  <a:schemeClr val="bg1"/>
                </a:solidFill>
                <a:latin typeface="Bahnschrift" panose="020B0502040204020203" pitchFamily="34" charset="0"/>
                <a:cs typeface="HelveticaNeueLT Std Cn"/>
              </a:rPr>
              <a:t>Prestatiebox</a:t>
            </a:r>
            <a:endParaRPr lang="nl-NL" dirty="0">
              <a:solidFill>
                <a:schemeClr val="bg1"/>
              </a:solidFill>
              <a:latin typeface="Bahnschrift" panose="020B0502040204020203" pitchFamily="34" charset="0"/>
              <a:cs typeface="HelveticaNeueLT Std Cn"/>
            </a:endParaRPr>
          </a:p>
          <a:p>
            <a:pPr marL="514350" indent="-514350">
              <a:buClrTx/>
              <a:buFont typeface="+mj-lt"/>
              <a:buAutoNum type="arabicPeriod"/>
            </a:pPr>
            <a:r>
              <a:rPr lang="nl-NL" dirty="0">
                <a:solidFill>
                  <a:schemeClr val="bg1"/>
                </a:solidFill>
                <a:latin typeface="Bahnschrift" panose="020B0502040204020203" pitchFamily="34" charset="0"/>
                <a:cs typeface="HelveticaNeueLT Std Cn"/>
              </a:rPr>
              <a:t>Subsidies voor projecten (Cultuureducatie met Kwaliteit, muziekimpuls, etc.)</a:t>
            </a:r>
          </a:p>
          <a:p>
            <a:pPr marL="514350" indent="-514350">
              <a:buClrTx/>
              <a:buFont typeface="+mj-lt"/>
              <a:buAutoNum type="arabicPeriod"/>
            </a:pPr>
            <a:endParaRPr lang="nl-NL" dirty="0">
              <a:solidFill>
                <a:schemeClr val="bg1"/>
              </a:solidFill>
              <a:latin typeface="Bahnschrift" panose="020B0502040204020203" pitchFamily="34" charset="0"/>
              <a:cs typeface="HelveticaNeueLT Std Cn"/>
            </a:endParaRPr>
          </a:p>
          <a:p>
            <a:pPr marL="0" indent="0">
              <a:buNone/>
            </a:pPr>
            <a:r>
              <a:rPr lang="nl-NL" kern="0" dirty="0">
                <a:solidFill>
                  <a:schemeClr val="bg1"/>
                </a:solidFill>
                <a:latin typeface="Bahnschrift" panose="020B0502040204020203" pitchFamily="34" charset="0"/>
                <a:cs typeface="HelveticaNeueLT Std Cn"/>
              </a:rPr>
              <a:t>In de Lumpsum zitten: </a:t>
            </a:r>
          </a:p>
          <a:p>
            <a:pPr lvl="1">
              <a:buClrTx/>
              <a:buFont typeface="Arial"/>
              <a:buChar char="•"/>
            </a:pPr>
            <a:r>
              <a:rPr lang="nl-NL" sz="1800" kern="0" dirty="0">
                <a:solidFill>
                  <a:schemeClr val="bg1"/>
                </a:solidFill>
                <a:latin typeface="Bahnschrift" panose="020B0502040204020203" pitchFamily="34" charset="0"/>
                <a:cs typeface="HelveticaNeueLT Std Cn"/>
              </a:rPr>
              <a:t>VELO gelden (</a:t>
            </a:r>
            <a:r>
              <a:rPr lang="nl-NL" sz="1800" b="1" u="sng" kern="0" dirty="0">
                <a:solidFill>
                  <a:schemeClr val="bg1"/>
                </a:solidFill>
                <a:latin typeface="Bahnschrift" panose="020B0502040204020203" pitchFamily="34" charset="0"/>
                <a:cs typeface="HelveticaNeueLT Std Cn"/>
              </a:rPr>
              <a:t>Ve</a:t>
            </a:r>
            <a:r>
              <a:rPr lang="nl-NL" sz="1800" kern="0" dirty="0">
                <a:solidFill>
                  <a:schemeClr val="bg1"/>
                </a:solidFill>
                <a:latin typeface="Bahnschrift" panose="020B0502040204020203" pitchFamily="34" charset="0"/>
                <a:cs typeface="HelveticaNeueLT Std Cn"/>
              </a:rPr>
              <a:t>reenvoudigde </a:t>
            </a:r>
            <a:r>
              <a:rPr lang="nl-NL" sz="1800" b="1" u="sng" kern="0" dirty="0">
                <a:solidFill>
                  <a:schemeClr val="bg1"/>
                </a:solidFill>
                <a:latin typeface="Bahnschrift" panose="020B0502040204020203" pitchFamily="34" charset="0"/>
                <a:cs typeface="HelveticaNeueLT Std Cn"/>
              </a:rPr>
              <a:t>Lo</a:t>
            </a:r>
            <a:r>
              <a:rPr lang="nl-NL" sz="1800" kern="0" dirty="0">
                <a:solidFill>
                  <a:schemeClr val="bg1"/>
                </a:solidFill>
                <a:latin typeface="Bahnschrift" panose="020B0502040204020203" pitchFamily="34" charset="0"/>
                <a:cs typeface="HelveticaNeueLT Std Cn"/>
              </a:rPr>
              <a:t>ndo gelden)</a:t>
            </a:r>
          </a:p>
          <a:p>
            <a:pPr lvl="1">
              <a:buClrTx/>
              <a:buFont typeface="Arial"/>
              <a:buChar char="•"/>
            </a:pPr>
            <a:r>
              <a:rPr lang="nl-NL" sz="1800" kern="0" dirty="0">
                <a:solidFill>
                  <a:schemeClr val="bg1"/>
                </a:solidFill>
                <a:latin typeface="Bahnschrift" panose="020B0502040204020203" pitchFamily="34" charset="0"/>
                <a:cs typeface="HelveticaNeueLT Std Cn"/>
              </a:rPr>
              <a:t>Voor cultuur gelabeld geld</a:t>
            </a:r>
            <a:r>
              <a:rPr lang="nl-NL" sz="1800" kern="0" dirty="0" smtClean="0">
                <a:solidFill>
                  <a:schemeClr val="bg1"/>
                </a:solidFill>
                <a:latin typeface="Bahnschrift" panose="020B0502040204020203" pitchFamily="34" charset="0"/>
                <a:cs typeface="HelveticaNeueLT Std Cn"/>
              </a:rPr>
              <a:t>: </a:t>
            </a:r>
            <a:r>
              <a:rPr lang="nl-NL" sz="1800" kern="0" dirty="0">
                <a:solidFill>
                  <a:schemeClr val="bg1"/>
                </a:solidFill>
                <a:latin typeface="Bahnschrift" panose="020B0502040204020203" pitchFamily="34" charset="0"/>
                <a:cs typeface="HelveticaNeueLT Std Cn"/>
              </a:rPr>
              <a:t>€ </a:t>
            </a:r>
            <a:r>
              <a:rPr lang="nl-NL" sz="1800" kern="0" dirty="0" smtClean="0">
                <a:solidFill>
                  <a:schemeClr val="bg1"/>
                </a:solidFill>
                <a:latin typeface="Bahnschrift" panose="020B0502040204020203" pitchFamily="34" charset="0"/>
                <a:cs typeface="HelveticaNeueLT Std Cn"/>
              </a:rPr>
              <a:t>105,31 </a:t>
            </a:r>
            <a:r>
              <a:rPr lang="nl-NL" sz="1800" kern="0" dirty="0">
                <a:solidFill>
                  <a:schemeClr val="bg1"/>
                </a:solidFill>
                <a:latin typeface="Bahnschrift" panose="020B0502040204020203" pitchFamily="34" charset="0"/>
                <a:cs typeface="HelveticaNeueLT Std Cn"/>
              </a:rPr>
              <a:t>per school, plus € </a:t>
            </a:r>
            <a:r>
              <a:rPr lang="nl-NL" sz="1800" kern="0" dirty="0" smtClean="0">
                <a:solidFill>
                  <a:schemeClr val="bg1"/>
                </a:solidFill>
                <a:latin typeface="Bahnschrift" panose="020B0502040204020203" pitchFamily="34" charset="0"/>
                <a:cs typeface="HelveticaNeueLT Std Cn"/>
              </a:rPr>
              <a:t>4,39 </a:t>
            </a:r>
            <a:r>
              <a:rPr lang="nl-NL" sz="1800" kern="0" dirty="0">
                <a:solidFill>
                  <a:schemeClr val="bg1"/>
                </a:solidFill>
                <a:latin typeface="Bahnschrift" panose="020B0502040204020203" pitchFamily="34" charset="0"/>
                <a:cs typeface="HelveticaNeueLT Std Cn"/>
              </a:rPr>
              <a:t>per leerling</a:t>
            </a:r>
          </a:p>
          <a:p>
            <a:pPr lvl="1">
              <a:buClrTx/>
              <a:buFont typeface="Arial"/>
              <a:buChar char="•"/>
            </a:pPr>
            <a:r>
              <a:rPr lang="nl-NL" sz="1800" kern="0" dirty="0">
                <a:solidFill>
                  <a:schemeClr val="bg1"/>
                </a:solidFill>
                <a:latin typeface="Bahnschrift" panose="020B0502040204020203" pitchFamily="34" charset="0"/>
                <a:cs typeface="HelveticaNeueLT Std Cn"/>
              </a:rPr>
              <a:t>Wordt vaak besteed aan materialen</a:t>
            </a:r>
          </a:p>
          <a:p>
            <a:pPr marL="514350" indent="-514350">
              <a:buClrTx/>
              <a:buFont typeface="+mj-lt"/>
              <a:buAutoNum type="arabicPeriod"/>
            </a:pPr>
            <a:endParaRPr lang="nl-NL" dirty="0">
              <a:solidFill>
                <a:schemeClr val="bg1"/>
              </a:solidFill>
              <a:latin typeface="Bahnschrift" panose="020B0502040204020203" pitchFamily="34" charset="0"/>
              <a:cs typeface="HelveticaNeueLT Std Cn"/>
            </a:endParaRPr>
          </a:p>
        </p:txBody>
      </p:sp>
    </p:spTree>
    <p:extLst>
      <p:ext uri="{BB962C8B-B14F-4D97-AF65-F5344CB8AC3E}">
        <p14:creationId xmlns:p14="http://schemas.microsoft.com/office/powerpoint/2010/main" val="4274054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EDEA"/>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solidFill>
        </p:spPr>
        <p:txBody>
          <a:bodyPr/>
          <a:lstStyle/>
          <a:p>
            <a:r>
              <a:rPr lang="nl-NL" b="1" dirty="0">
                <a:solidFill>
                  <a:schemeClr val="bg1"/>
                </a:solidFill>
                <a:latin typeface="Bahnschrift" panose="020B0502040204020203" pitchFamily="34" charset="0"/>
              </a:rPr>
              <a:t>Financiering primair onderwijs:</a:t>
            </a:r>
            <a:br>
              <a:rPr lang="nl-NL" b="1" dirty="0">
                <a:solidFill>
                  <a:schemeClr val="bg1"/>
                </a:solidFill>
                <a:latin typeface="Bahnschrift" panose="020B0502040204020203" pitchFamily="34" charset="0"/>
              </a:rPr>
            </a:br>
            <a:r>
              <a:rPr lang="nl-NL" b="1" dirty="0" err="1">
                <a:solidFill>
                  <a:schemeClr val="bg1"/>
                </a:solidFill>
                <a:latin typeface="Bahnschrift" panose="020B0502040204020203" pitchFamily="34" charset="0"/>
              </a:rPr>
              <a:t>prestatiebox</a:t>
            </a:r>
            <a:endParaRPr lang="nl-NL" b="1" dirty="0">
              <a:solidFill>
                <a:schemeClr val="bg1"/>
              </a:solidFill>
              <a:latin typeface="Bahnschrift" panose="020B0502040204020203" pitchFamily="34" charset="0"/>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
        <p:nvSpPr>
          <p:cNvPr id="3" name="Tijdelijke aanduiding voor inhoud 2"/>
          <p:cNvSpPr>
            <a:spLocks noGrp="1"/>
          </p:cNvSpPr>
          <p:nvPr>
            <p:ph idx="1"/>
          </p:nvPr>
        </p:nvSpPr>
        <p:spPr/>
        <p:txBody>
          <a:bodyPr/>
          <a:lstStyle/>
          <a:p>
            <a:pPr marL="0" indent="0">
              <a:buNone/>
            </a:pPr>
            <a:r>
              <a:rPr lang="nl-NL" dirty="0">
                <a:solidFill>
                  <a:schemeClr val="bg1"/>
                </a:solidFill>
                <a:latin typeface="Bahnschrift" panose="020B0502040204020203" pitchFamily="34" charset="0"/>
                <a:cs typeface="HelveticaNeueLT Std Cn"/>
              </a:rPr>
              <a:t>In het convenant tussen culturele instellingen, scholen en de gemeente Enschede is afgesproken dat:</a:t>
            </a:r>
          </a:p>
          <a:p>
            <a:pPr>
              <a:buClrTx/>
            </a:pPr>
            <a:r>
              <a:rPr lang="nl-NL" dirty="0">
                <a:solidFill>
                  <a:schemeClr val="bg1"/>
                </a:solidFill>
                <a:latin typeface="Bahnschrift" panose="020B0502040204020203" pitchFamily="34" charset="0"/>
                <a:cs typeface="HelveticaNeueLT Std Cn"/>
              </a:rPr>
              <a:t>Het Cultuurmenu wordt betaald uit de </a:t>
            </a:r>
            <a:r>
              <a:rPr lang="nl-NL" dirty="0" err="1">
                <a:solidFill>
                  <a:schemeClr val="bg1"/>
                </a:solidFill>
                <a:latin typeface="Bahnschrift" panose="020B0502040204020203" pitchFamily="34" charset="0"/>
                <a:cs typeface="HelveticaNeueLT Std Cn"/>
              </a:rPr>
              <a:t>Prestatiebox</a:t>
            </a:r>
            <a:endParaRPr lang="nl-NL" dirty="0">
              <a:solidFill>
                <a:schemeClr val="bg1"/>
              </a:solidFill>
              <a:latin typeface="Bahnschrift" panose="020B0502040204020203" pitchFamily="34" charset="0"/>
              <a:cs typeface="HelveticaNeueLT Std Cn"/>
            </a:endParaRPr>
          </a:p>
          <a:p>
            <a:pPr>
              <a:buClrTx/>
            </a:pPr>
            <a:r>
              <a:rPr lang="nl-NL" dirty="0">
                <a:solidFill>
                  <a:schemeClr val="bg1"/>
                </a:solidFill>
                <a:latin typeface="Bahnschrift" panose="020B0502040204020203" pitchFamily="34" charset="0"/>
                <a:cs typeface="HelveticaNeueLT Std Cn"/>
              </a:rPr>
              <a:t>In de </a:t>
            </a:r>
            <a:r>
              <a:rPr lang="nl-NL" dirty="0" err="1">
                <a:solidFill>
                  <a:schemeClr val="bg1"/>
                </a:solidFill>
                <a:latin typeface="Bahnschrift" panose="020B0502040204020203" pitchFamily="34" charset="0"/>
                <a:cs typeface="HelveticaNeueLT Std Cn"/>
              </a:rPr>
              <a:t>Prestatiebox</a:t>
            </a:r>
            <a:r>
              <a:rPr lang="nl-NL" dirty="0">
                <a:solidFill>
                  <a:schemeClr val="bg1"/>
                </a:solidFill>
                <a:latin typeface="Bahnschrift" panose="020B0502040204020203" pitchFamily="34" charset="0"/>
                <a:cs typeface="HelveticaNeueLT Std Cn"/>
              </a:rPr>
              <a:t> zit € </a:t>
            </a:r>
            <a:r>
              <a:rPr lang="nl-NL" dirty="0" smtClean="0">
                <a:solidFill>
                  <a:schemeClr val="bg1"/>
                </a:solidFill>
                <a:latin typeface="Bahnschrift" panose="020B0502040204020203" pitchFamily="34" charset="0"/>
                <a:cs typeface="HelveticaNeueLT Std Cn"/>
              </a:rPr>
              <a:t>13,37 </a:t>
            </a:r>
            <a:r>
              <a:rPr lang="nl-NL" dirty="0">
                <a:solidFill>
                  <a:schemeClr val="bg1"/>
                </a:solidFill>
                <a:latin typeface="Bahnschrift" panose="020B0502040204020203" pitchFamily="34" charset="0"/>
                <a:cs typeface="HelveticaNeueLT Std Cn"/>
              </a:rPr>
              <a:t>per leerling voor cultuur (2020/2021)</a:t>
            </a:r>
          </a:p>
          <a:p>
            <a:pPr>
              <a:buClrTx/>
            </a:pPr>
            <a:r>
              <a:rPr lang="nl-NL" dirty="0">
                <a:solidFill>
                  <a:schemeClr val="bg1"/>
                </a:solidFill>
                <a:latin typeface="Bahnschrift" panose="020B0502040204020203" pitchFamily="34" charset="0"/>
                <a:cs typeface="HelveticaNeueLT Std Cn"/>
              </a:rPr>
              <a:t>€1,- per leerling gaat naar coördinatie Cultuurmenu</a:t>
            </a:r>
          </a:p>
          <a:p>
            <a:pPr>
              <a:buClrTx/>
            </a:pPr>
            <a:r>
              <a:rPr lang="nl-NL" dirty="0">
                <a:solidFill>
                  <a:schemeClr val="bg1"/>
                </a:solidFill>
                <a:latin typeface="Bahnschrift" panose="020B0502040204020203" pitchFamily="34" charset="0"/>
                <a:cs typeface="HelveticaNeueLT Std Cn"/>
              </a:rPr>
              <a:t>School kan zelf kiezen om gehele bedrag (€ </a:t>
            </a:r>
            <a:r>
              <a:rPr lang="nl-NL" dirty="0" smtClean="0">
                <a:solidFill>
                  <a:schemeClr val="bg1"/>
                </a:solidFill>
                <a:latin typeface="Bahnschrift" panose="020B0502040204020203" pitchFamily="34" charset="0"/>
                <a:cs typeface="HelveticaNeueLT Std Cn"/>
              </a:rPr>
              <a:t>12,37) </a:t>
            </a:r>
            <a:r>
              <a:rPr lang="nl-NL" dirty="0">
                <a:solidFill>
                  <a:schemeClr val="bg1"/>
                </a:solidFill>
                <a:latin typeface="Bahnschrift" panose="020B0502040204020203" pitchFamily="34" charset="0"/>
                <a:cs typeface="HelveticaNeueLT Std Cn"/>
              </a:rPr>
              <a:t>in te leggen of het minimale bedrag van € 6,18 per leerling</a:t>
            </a:r>
          </a:p>
          <a:p>
            <a:pPr>
              <a:buClrTx/>
            </a:pPr>
            <a:r>
              <a:rPr lang="nl-NL" dirty="0">
                <a:solidFill>
                  <a:schemeClr val="bg1"/>
                </a:solidFill>
                <a:latin typeface="Bahnschrift" panose="020B0502040204020203" pitchFamily="34" charset="0"/>
                <a:cs typeface="HelveticaNeueLT Std Cn"/>
              </a:rPr>
              <a:t>Ingelegd geld wordt helemaal besteed aan activiteiten uit Cultuurmenu</a:t>
            </a:r>
          </a:p>
        </p:txBody>
      </p:sp>
    </p:spTree>
    <p:extLst>
      <p:ext uri="{BB962C8B-B14F-4D97-AF65-F5344CB8AC3E}">
        <p14:creationId xmlns:p14="http://schemas.microsoft.com/office/powerpoint/2010/main" val="8163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F7FF"/>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solidFill>
        </p:spPr>
        <p:txBody>
          <a:bodyPr/>
          <a:lstStyle/>
          <a:p>
            <a:r>
              <a:rPr lang="nl-NL" b="1" dirty="0">
                <a:solidFill>
                  <a:schemeClr val="bg1"/>
                </a:solidFill>
                <a:latin typeface="Bahnschrift" panose="020B0502040204020203" pitchFamily="34" charset="0"/>
              </a:rPr>
              <a:t>Samenvattend: de praktijk van het cultuurmenu</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
        <p:nvSpPr>
          <p:cNvPr id="3" name="Tijdelijke aanduiding voor inhoud 2"/>
          <p:cNvSpPr>
            <a:spLocks noGrp="1"/>
          </p:cNvSpPr>
          <p:nvPr>
            <p:ph idx="1"/>
          </p:nvPr>
        </p:nvSpPr>
        <p:spPr/>
        <p:txBody>
          <a:bodyPr>
            <a:normAutofit/>
          </a:bodyPr>
          <a:lstStyle/>
          <a:p>
            <a:pPr>
              <a:buClrTx/>
            </a:pPr>
            <a:r>
              <a:rPr lang="nl-NL" dirty="0">
                <a:solidFill>
                  <a:schemeClr val="bg1"/>
                </a:solidFill>
                <a:latin typeface="Bahnschrift" panose="020B0502040204020203" pitchFamily="34" charset="0"/>
                <a:cs typeface="HelveticaNeueLT Std Cn"/>
              </a:rPr>
              <a:t>Concordia is penvoerder voor Cultuureducatie Enschede en factureert jaarlijks de schoolbesturen op basis van 1 oktober-telling; De uitvoerende (culturele) instellingen factureren naar Concordia.</a:t>
            </a:r>
          </a:p>
          <a:p>
            <a:pPr lvl="0">
              <a:buClrTx/>
            </a:pPr>
            <a:r>
              <a:rPr lang="nl-NL" dirty="0">
                <a:solidFill>
                  <a:schemeClr val="bg1"/>
                </a:solidFill>
                <a:latin typeface="Bahnschrift" panose="020B0502040204020203" pitchFamily="34" charset="0"/>
                <a:cs typeface="HelveticaNeueLT Std Cn"/>
              </a:rPr>
              <a:t>Scholen leggen vooraf de bepaalde hoeveelheid geld in (in 2020/2021: volledige inleg €</a:t>
            </a:r>
            <a:r>
              <a:rPr lang="nl-NL" dirty="0" smtClean="0">
                <a:solidFill>
                  <a:schemeClr val="bg1"/>
                </a:solidFill>
                <a:latin typeface="Bahnschrift" panose="020B0502040204020203" pitchFamily="34" charset="0"/>
                <a:cs typeface="HelveticaNeueLT Std Cn"/>
              </a:rPr>
              <a:t>12,37 </a:t>
            </a:r>
            <a:r>
              <a:rPr lang="nl-NL" dirty="0">
                <a:solidFill>
                  <a:schemeClr val="bg1"/>
                </a:solidFill>
                <a:latin typeface="Bahnschrift" panose="020B0502040204020203" pitchFamily="34" charset="0"/>
                <a:cs typeface="HelveticaNeueLT Std Cn"/>
              </a:rPr>
              <a:t>of minimale inleg €6,18).</a:t>
            </a:r>
          </a:p>
          <a:p>
            <a:pPr lvl="0">
              <a:buClrTx/>
            </a:pPr>
            <a:r>
              <a:rPr lang="nl-NL" dirty="0">
                <a:solidFill>
                  <a:schemeClr val="bg1"/>
                </a:solidFill>
                <a:latin typeface="Bahnschrift" panose="020B0502040204020203" pitchFamily="34" charset="0"/>
                <a:cs typeface="HelveticaNeueLT Std Cn"/>
              </a:rPr>
              <a:t>Iedere school kan nu 'gratis' uit het Cultuurmenu afnemen voor dat ingelegde bedrag per leerling.</a:t>
            </a:r>
          </a:p>
          <a:p>
            <a:pPr lvl="0">
              <a:buClrTx/>
            </a:pPr>
            <a:r>
              <a:rPr lang="nl-NL" dirty="0">
                <a:solidFill>
                  <a:schemeClr val="bg1"/>
                </a:solidFill>
                <a:latin typeface="Bahnschrift" panose="020B0502040204020203" pitchFamily="34" charset="0"/>
                <a:cs typeface="HelveticaNeueLT Std Cn"/>
              </a:rPr>
              <a:t>Bij overschrijding van het bedrag krijgt de school de keuze tussen het veranderen van de afname of betaling op basis van </a:t>
            </a:r>
            <a:r>
              <a:rPr lang="nl-NL" dirty="0" err="1">
                <a:solidFill>
                  <a:schemeClr val="bg1"/>
                </a:solidFill>
                <a:latin typeface="Bahnschrift" panose="020B0502040204020203" pitchFamily="34" charset="0"/>
                <a:cs typeface="HelveticaNeueLT Std Cn"/>
              </a:rPr>
              <a:t>nafacturatie</a:t>
            </a:r>
            <a:r>
              <a:rPr lang="nl-NL" dirty="0">
                <a:solidFill>
                  <a:schemeClr val="bg1"/>
                </a:solidFill>
                <a:latin typeface="Bahnschrift" panose="020B0502040204020203" pitchFamily="34" charset="0"/>
                <a:cs typeface="HelveticaNeueLT Std Cn"/>
              </a:rPr>
              <a:t>.</a:t>
            </a:r>
          </a:p>
          <a:p>
            <a:pPr marL="0" indent="0">
              <a:buClrTx/>
              <a:buNone/>
            </a:pPr>
            <a:endParaRPr lang="nl-NL" dirty="0">
              <a:solidFill>
                <a:schemeClr val="bg1"/>
              </a:solidFill>
              <a:latin typeface="Bahnschrift" panose="020B0502040204020203" pitchFamily="34" charset="0"/>
            </a:endParaRPr>
          </a:p>
        </p:txBody>
      </p:sp>
    </p:spTree>
    <p:extLst>
      <p:ext uri="{BB962C8B-B14F-4D97-AF65-F5344CB8AC3E}">
        <p14:creationId xmlns:p14="http://schemas.microsoft.com/office/powerpoint/2010/main" val="288603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DEB"/>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solidFill>
        </p:spPr>
        <p:txBody>
          <a:bodyPr/>
          <a:lstStyle/>
          <a:p>
            <a:r>
              <a:rPr lang="nl-NL" b="1" dirty="0">
                <a:solidFill>
                  <a:schemeClr val="bg1"/>
                </a:solidFill>
                <a:latin typeface="Bahnschrift" panose="020B0502040204020203" pitchFamily="34" charset="0"/>
              </a:rPr>
              <a:t>Advies voor </a:t>
            </a:r>
            <a:r>
              <a:rPr lang="nl-NL" b="1" dirty="0" err="1">
                <a:solidFill>
                  <a:schemeClr val="bg1"/>
                </a:solidFill>
                <a:latin typeface="Bahnschrift" panose="020B0502040204020203" pitchFamily="34" charset="0"/>
              </a:rPr>
              <a:t>Icc’ers</a:t>
            </a:r>
            <a:endParaRPr lang="nl-NL" b="1" dirty="0">
              <a:solidFill>
                <a:schemeClr val="bg1"/>
              </a:solidFill>
              <a:latin typeface="Bahnschrift" panose="020B0502040204020203" pitchFamily="34" charset="0"/>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
        <p:nvSpPr>
          <p:cNvPr id="6" name="Tijdelijke aanduiding voor inhoud 5"/>
          <p:cNvSpPr>
            <a:spLocks noGrp="1"/>
          </p:cNvSpPr>
          <p:nvPr>
            <p:ph idx="1"/>
          </p:nvPr>
        </p:nvSpPr>
        <p:spPr/>
        <p:txBody>
          <a:bodyPr>
            <a:normAutofit/>
          </a:bodyPr>
          <a:lstStyle/>
          <a:p>
            <a:r>
              <a:rPr lang="nl-NL" dirty="0">
                <a:solidFill>
                  <a:schemeClr val="bg1"/>
                </a:solidFill>
                <a:latin typeface="Bahnschrift" panose="020B0502040204020203" pitchFamily="34" charset="0"/>
                <a:cs typeface="HelveticaNeueLT Std Cn"/>
              </a:rPr>
              <a:t>Bij minimale inleg: </a:t>
            </a:r>
            <a:br>
              <a:rPr lang="nl-NL" dirty="0">
                <a:solidFill>
                  <a:schemeClr val="bg1"/>
                </a:solidFill>
                <a:latin typeface="Bahnschrift" panose="020B0502040204020203" pitchFamily="34" charset="0"/>
                <a:cs typeface="HelveticaNeueLT Std Cn"/>
              </a:rPr>
            </a:br>
            <a:r>
              <a:rPr lang="nl-NL" dirty="0">
                <a:solidFill>
                  <a:schemeClr val="bg1"/>
                </a:solidFill>
                <a:latin typeface="Bahnschrift" panose="020B0502040204020203" pitchFamily="34" charset="0"/>
                <a:cs typeface="HelveticaNeueLT Std Cn"/>
              </a:rPr>
              <a:t>Het bedrag uit de </a:t>
            </a:r>
            <a:r>
              <a:rPr lang="nl-NL" dirty="0" err="1">
                <a:solidFill>
                  <a:schemeClr val="bg1"/>
                </a:solidFill>
                <a:latin typeface="Bahnschrift" panose="020B0502040204020203" pitchFamily="34" charset="0"/>
                <a:cs typeface="HelveticaNeueLT Std Cn"/>
              </a:rPr>
              <a:t>Prestatiebox</a:t>
            </a:r>
            <a:r>
              <a:rPr lang="nl-NL" dirty="0">
                <a:solidFill>
                  <a:schemeClr val="bg1"/>
                </a:solidFill>
                <a:latin typeface="Bahnschrift" panose="020B0502040204020203" pitchFamily="34" charset="0"/>
                <a:cs typeface="HelveticaNeueLT Std Cn"/>
              </a:rPr>
              <a:t> dat niét in het Cultuurmenu wordt ingelegd valt onder de verantwoordelijkheid van de schooldirecteur (dus €</a:t>
            </a:r>
            <a:r>
              <a:rPr lang="nl-NL" dirty="0" smtClean="0">
                <a:solidFill>
                  <a:schemeClr val="bg1"/>
                </a:solidFill>
                <a:latin typeface="Bahnschrift" panose="020B0502040204020203" pitchFamily="34" charset="0"/>
                <a:cs typeface="HelveticaNeueLT Std Cn"/>
              </a:rPr>
              <a:t>12,37 </a:t>
            </a:r>
            <a:r>
              <a:rPr lang="nl-NL" dirty="0">
                <a:solidFill>
                  <a:schemeClr val="bg1"/>
                </a:solidFill>
                <a:latin typeface="Bahnschrift" panose="020B0502040204020203" pitchFamily="34" charset="0"/>
                <a:cs typeface="HelveticaNeueLT Std Cn"/>
              </a:rPr>
              <a:t>– €6,18 = </a:t>
            </a:r>
            <a:r>
              <a:rPr lang="nl-NL" b="1" dirty="0">
                <a:solidFill>
                  <a:schemeClr val="bg1"/>
                </a:solidFill>
                <a:latin typeface="Bahnschrift" panose="020B0502040204020203" pitchFamily="34" charset="0"/>
                <a:cs typeface="HelveticaNeueLT Std Cn"/>
              </a:rPr>
              <a:t>€ </a:t>
            </a:r>
            <a:r>
              <a:rPr lang="nl-NL" b="1" dirty="0" smtClean="0">
                <a:solidFill>
                  <a:schemeClr val="bg1"/>
                </a:solidFill>
                <a:latin typeface="Bahnschrift" panose="020B0502040204020203" pitchFamily="34" charset="0"/>
                <a:cs typeface="HelveticaNeueLT Std Cn"/>
              </a:rPr>
              <a:t>6,19</a:t>
            </a:r>
            <a:r>
              <a:rPr lang="nl-NL" b="1" dirty="0" smtClean="0">
                <a:solidFill>
                  <a:schemeClr val="bg1"/>
                </a:solidFill>
                <a:latin typeface="Bahnschrift" panose="020B0502040204020203" pitchFamily="34" charset="0"/>
                <a:cs typeface="HelveticaNeueLT Std Cn"/>
              </a:rPr>
              <a:t> </a:t>
            </a:r>
            <a:r>
              <a:rPr lang="nl-NL" b="1" dirty="0">
                <a:solidFill>
                  <a:schemeClr val="bg1"/>
                </a:solidFill>
                <a:latin typeface="Bahnschrift" panose="020B0502040204020203" pitchFamily="34" charset="0"/>
                <a:cs typeface="HelveticaNeueLT Std Cn"/>
              </a:rPr>
              <a:t>per leerling</a:t>
            </a:r>
            <a:r>
              <a:rPr lang="nl-NL" dirty="0">
                <a:solidFill>
                  <a:schemeClr val="bg1"/>
                </a:solidFill>
                <a:latin typeface="Bahnschrift" panose="020B0502040204020203" pitchFamily="34" charset="0"/>
                <a:cs typeface="HelveticaNeueLT Std Cn"/>
              </a:rPr>
              <a:t>).</a:t>
            </a:r>
          </a:p>
          <a:p>
            <a:r>
              <a:rPr lang="nl-NL" dirty="0">
                <a:solidFill>
                  <a:schemeClr val="bg1"/>
                </a:solidFill>
                <a:latin typeface="Bahnschrift" panose="020B0502040204020203" pitchFamily="34" charset="0"/>
                <a:cs typeface="HelveticaNeueLT Std Cn"/>
              </a:rPr>
              <a:t>H</a:t>
            </a:r>
            <a:r>
              <a:rPr lang="nl-NL" dirty="0" smtClean="0">
                <a:solidFill>
                  <a:schemeClr val="bg1"/>
                </a:solidFill>
                <a:latin typeface="Bahnschrift" panose="020B0502040204020203" pitchFamily="34" charset="0"/>
                <a:cs typeface="HelveticaNeueLT Std Cn"/>
              </a:rPr>
              <a:t>et </a:t>
            </a:r>
            <a:r>
              <a:rPr lang="nl-NL" dirty="0">
                <a:solidFill>
                  <a:schemeClr val="bg1"/>
                </a:solidFill>
                <a:latin typeface="Bahnschrift" panose="020B0502040204020203" pitchFamily="34" charset="0"/>
                <a:cs typeface="HelveticaNeueLT Std Cn"/>
              </a:rPr>
              <a:t>hangt af van de afspraken tussen schoolbestuur en –directie hoe besteding hiervan geregeld is.</a:t>
            </a:r>
          </a:p>
          <a:p>
            <a:r>
              <a:rPr lang="nl-NL" sz="1800" dirty="0">
                <a:solidFill>
                  <a:schemeClr val="bg1"/>
                </a:solidFill>
                <a:latin typeface="Bahnschrift" panose="020B0502040204020203" pitchFamily="34" charset="0"/>
                <a:cs typeface="HelveticaNeueLT Std Cn"/>
              </a:rPr>
              <a:t>De </a:t>
            </a:r>
            <a:r>
              <a:rPr lang="nl-NL" sz="1800" dirty="0" err="1">
                <a:solidFill>
                  <a:schemeClr val="bg1"/>
                </a:solidFill>
                <a:latin typeface="Bahnschrift" panose="020B0502040204020203" pitchFamily="34" charset="0"/>
                <a:cs typeface="HelveticaNeueLT Std Cn"/>
              </a:rPr>
              <a:t>ICC’er</a:t>
            </a:r>
            <a:r>
              <a:rPr lang="nl-NL" sz="1800" dirty="0">
                <a:solidFill>
                  <a:schemeClr val="bg1"/>
                </a:solidFill>
                <a:latin typeface="Bahnschrift" panose="020B0502040204020203" pitchFamily="34" charset="0"/>
                <a:cs typeface="HelveticaNeueLT Std Cn"/>
              </a:rPr>
              <a:t> doet er goed aan dit te bespreken met de directeur en dat bedrag in elk geval op de schoolbegroting te laten opnemen als geld bestemd voor cultuureducatie, naast de eerder genoemde VELO gelden (€ </a:t>
            </a:r>
            <a:r>
              <a:rPr lang="nl-NL" sz="1800" dirty="0" smtClean="0">
                <a:solidFill>
                  <a:schemeClr val="bg1"/>
                </a:solidFill>
                <a:latin typeface="Bahnschrift" panose="020B0502040204020203" pitchFamily="34" charset="0"/>
                <a:cs typeface="HelveticaNeueLT Std Cn"/>
              </a:rPr>
              <a:t>105,31 </a:t>
            </a:r>
            <a:r>
              <a:rPr lang="nl-NL" sz="1800" dirty="0">
                <a:solidFill>
                  <a:schemeClr val="bg1"/>
                </a:solidFill>
                <a:latin typeface="Bahnschrift" panose="020B0502040204020203" pitchFamily="34" charset="0"/>
                <a:cs typeface="HelveticaNeueLT Std Cn"/>
              </a:rPr>
              <a:t>per school, € </a:t>
            </a:r>
            <a:r>
              <a:rPr lang="nl-NL" sz="1800" dirty="0" smtClean="0">
                <a:solidFill>
                  <a:schemeClr val="bg1"/>
                </a:solidFill>
                <a:latin typeface="Bahnschrift" panose="020B0502040204020203" pitchFamily="34" charset="0"/>
                <a:cs typeface="HelveticaNeueLT Std Cn"/>
              </a:rPr>
              <a:t>4,39 </a:t>
            </a:r>
            <a:r>
              <a:rPr lang="nl-NL" sz="1800" dirty="0">
                <a:solidFill>
                  <a:schemeClr val="bg1"/>
                </a:solidFill>
                <a:latin typeface="Bahnschrift" panose="020B0502040204020203" pitchFamily="34" charset="0"/>
                <a:cs typeface="HelveticaNeueLT Std Cn"/>
              </a:rPr>
              <a:t>per leerling).</a:t>
            </a:r>
          </a:p>
          <a:p>
            <a:endParaRPr lang="nl-NL" dirty="0">
              <a:solidFill>
                <a:schemeClr val="bg1"/>
              </a:solidFill>
              <a:latin typeface="Bahnschrift" panose="020B0502040204020203" pitchFamily="34" charset="0"/>
            </a:endParaRPr>
          </a:p>
        </p:txBody>
      </p:sp>
    </p:spTree>
    <p:extLst>
      <p:ext uri="{BB962C8B-B14F-4D97-AF65-F5344CB8AC3E}">
        <p14:creationId xmlns:p14="http://schemas.microsoft.com/office/powerpoint/2010/main" val="282427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6F3E9"/>
        </a:solidFill>
        <a:effectLst/>
      </p:bgPr>
    </p:bg>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0" y="0"/>
            <a:ext cx="1981200" cy="733631"/>
          </a:xfrm>
          <a:prstGeom prst="rect">
            <a:avLst/>
          </a:prstGeom>
        </p:spPr>
      </p:pic>
      <p:sp>
        <p:nvSpPr>
          <p:cNvPr id="2" name="Tijdelijke aanduiding voor inhoud 1"/>
          <p:cNvSpPr>
            <a:spLocks noGrp="1"/>
          </p:cNvSpPr>
          <p:nvPr>
            <p:ph idx="1"/>
          </p:nvPr>
        </p:nvSpPr>
        <p:spPr/>
        <p:txBody>
          <a:bodyPr>
            <a:normAutofit fontScale="92500" lnSpcReduction="20000"/>
          </a:bodyPr>
          <a:lstStyle/>
          <a:p>
            <a:pPr marL="0" indent="0">
              <a:buNone/>
            </a:pPr>
            <a:r>
              <a:rPr lang="nl-NL" dirty="0">
                <a:solidFill>
                  <a:schemeClr val="bg1"/>
                </a:solidFill>
                <a:latin typeface="Bahnschrift" panose="020B0502040204020203" pitchFamily="34" charset="0"/>
                <a:cs typeface="HelveticaNeueLT Std Cn"/>
              </a:rPr>
              <a:t>Scholen kunnen kiezen uit deelname in 3 scenario’s:</a:t>
            </a:r>
          </a:p>
          <a:p>
            <a:pPr>
              <a:buClrTx/>
            </a:pPr>
            <a:r>
              <a:rPr lang="nl-NL" dirty="0">
                <a:solidFill>
                  <a:schemeClr val="bg1"/>
                </a:solidFill>
                <a:latin typeface="Bahnschrift" panose="020B0502040204020203" pitchFamily="34" charset="0"/>
                <a:cs typeface="HelveticaNeueLT Std Cn"/>
              </a:rPr>
              <a:t>Scenario 1: €800 per school, plus € 5,00 per leerling</a:t>
            </a:r>
          </a:p>
          <a:p>
            <a:pPr>
              <a:buClrTx/>
            </a:pPr>
            <a:r>
              <a:rPr lang="nl-NL" dirty="0">
                <a:solidFill>
                  <a:schemeClr val="bg1"/>
                </a:solidFill>
                <a:latin typeface="Bahnschrift" panose="020B0502040204020203" pitchFamily="34" charset="0"/>
                <a:cs typeface="HelveticaNeueLT Std Cn"/>
              </a:rPr>
              <a:t>Scenario 2: €300 per school, plus € 1,00 per leerling</a:t>
            </a:r>
          </a:p>
          <a:p>
            <a:pPr>
              <a:buClrTx/>
            </a:pPr>
            <a:r>
              <a:rPr lang="nl-NL" dirty="0">
                <a:solidFill>
                  <a:schemeClr val="bg1"/>
                </a:solidFill>
                <a:latin typeface="Bahnschrift" panose="020B0502040204020203" pitchFamily="34" charset="0"/>
                <a:cs typeface="HelveticaNeueLT Std Cn"/>
              </a:rPr>
              <a:t>Scenario 3: geen extra geld</a:t>
            </a:r>
          </a:p>
          <a:p>
            <a:pPr marL="0" indent="0">
              <a:buClrTx/>
              <a:buNone/>
            </a:pPr>
            <a:r>
              <a:rPr lang="nl-NL" dirty="0">
                <a:solidFill>
                  <a:schemeClr val="bg1"/>
                </a:solidFill>
                <a:latin typeface="Bahnschrift" panose="020B0502040204020203" pitchFamily="34" charset="0"/>
                <a:cs typeface="HelveticaNeueLT Std Cn"/>
              </a:rPr>
              <a:t>Meer informatie: </a:t>
            </a:r>
            <a:r>
              <a:rPr lang="nl-NL" dirty="0">
                <a:latin typeface="Bahnschrift" panose="020B0502040204020203" pitchFamily="34" charset="0"/>
                <a:hlinkClick r:id="rId3"/>
              </a:rPr>
              <a:t>https://cultuureducatie-enschede.nl/scholen/scenarios/</a:t>
            </a:r>
            <a:endParaRPr lang="nl-NL" dirty="0">
              <a:solidFill>
                <a:schemeClr val="bg1"/>
              </a:solidFill>
              <a:latin typeface="Bahnschrift" panose="020B0502040204020203" pitchFamily="34" charset="0"/>
              <a:cs typeface="HelveticaNeueLT Std Cn"/>
            </a:endParaRPr>
          </a:p>
          <a:p>
            <a:pPr>
              <a:buClrTx/>
            </a:pPr>
            <a:endParaRPr lang="nl-NL" dirty="0">
              <a:solidFill>
                <a:schemeClr val="bg1"/>
              </a:solidFill>
              <a:latin typeface="Bahnschrift" panose="020B0502040204020203" pitchFamily="34" charset="0"/>
              <a:cs typeface="HelveticaNeueLT Std Cn"/>
            </a:endParaRPr>
          </a:p>
          <a:p>
            <a:pPr>
              <a:buClrTx/>
            </a:pPr>
            <a:r>
              <a:rPr lang="nl-NL" dirty="0">
                <a:solidFill>
                  <a:schemeClr val="bg1"/>
                </a:solidFill>
                <a:latin typeface="Bahnschrift" panose="020B0502040204020203" pitchFamily="34" charset="0"/>
                <a:cs typeface="HelveticaNeueLT Std Cn"/>
              </a:rPr>
              <a:t>Scholen worden uitbetaald op basis van het projectplan, dat opgesteld wordt door de school in samenwerking met een educatief medewerker</a:t>
            </a:r>
          </a:p>
          <a:p>
            <a:pPr>
              <a:buClrTx/>
            </a:pPr>
            <a:r>
              <a:rPr lang="nl-NL" dirty="0">
                <a:solidFill>
                  <a:schemeClr val="bg1"/>
                </a:solidFill>
                <a:latin typeface="Bahnschrift" panose="020B0502040204020203" pitchFamily="34" charset="0"/>
                <a:cs typeface="HelveticaNeueLT Std Cn"/>
              </a:rPr>
              <a:t>Concordia is penvoerder, Emma Bouman projectleider (emma@cultuureducatie-enschede.nl)</a:t>
            </a:r>
          </a:p>
          <a:p>
            <a:endParaRPr lang="nl-NL" dirty="0">
              <a:solidFill>
                <a:schemeClr val="bg1"/>
              </a:solidFill>
              <a:latin typeface="Bahnschrift" panose="020B0502040204020203" pitchFamily="34" charset="0"/>
            </a:endParaRPr>
          </a:p>
        </p:txBody>
      </p:sp>
      <p:sp>
        <p:nvSpPr>
          <p:cNvPr id="6" name="Titel 1"/>
          <p:cNvSpPr>
            <a:spLocks noGrp="1"/>
          </p:cNvSpPr>
          <p:nvPr>
            <p:ph type="title"/>
          </p:nvPr>
        </p:nvSpPr>
        <p:spPr>
          <a:xfrm>
            <a:off x="2231136" y="964692"/>
            <a:ext cx="7729728" cy="1188720"/>
          </a:xfrm>
          <a:solidFill>
            <a:schemeClr val="tx1"/>
          </a:solidFill>
        </p:spPr>
        <p:txBody>
          <a:bodyPr>
            <a:normAutofit fontScale="90000"/>
          </a:bodyPr>
          <a:lstStyle/>
          <a:p>
            <a:r>
              <a:rPr lang="nl-NL" b="1" dirty="0">
                <a:solidFill>
                  <a:schemeClr val="bg1"/>
                </a:solidFill>
                <a:latin typeface="Bahnschrift" panose="020B0502040204020203" pitchFamily="34" charset="0"/>
              </a:rPr>
              <a:t>Financiering po Enschede: </a:t>
            </a:r>
            <a:br>
              <a:rPr lang="nl-NL" b="1" dirty="0">
                <a:solidFill>
                  <a:schemeClr val="bg1"/>
                </a:solidFill>
                <a:latin typeface="Bahnschrift" panose="020B0502040204020203" pitchFamily="34" charset="0"/>
              </a:rPr>
            </a:br>
            <a:r>
              <a:rPr lang="nl-NL" b="1" dirty="0">
                <a:solidFill>
                  <a:schemeClr val="bg1"/>
                </a:solidFill>
                <a:latin typeface="Bahnschrift" panose="020B0502040204020203" pitchFamily="34" charset="0"/>
              </a:rPr>
              <a:t>scenario’s Cultuureducatie Enschede</a:t>
            </a:r>
          </a:p>
        </p:txBody>
      </p:sp>
    </p:spTree>
    <p:extLst>
      <p:ext uri="{BB962C8B-B14F-4D97-AF65-F5344CB8AC3E}">
        <p14:creationId xmlns:p14="http://schemas.microsoft.com/office/powerpoint/2010/main" val="71040687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TM10001115[[fn=Pakket]]</Template>
  <TotalTime>92</TotalTime>
  <Words>387</Words>
  <Application>Microsoft Office PowerPoint</Application>
  <PresentationFormat>Breedbeeld</PresentationFormat>
  <Paragraphs>43</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Bahnschrift</vt:lpstr>
      <vt:lpstr>Gill Sans MT</vt:lpstr>
      <vt:lpstr>HelveticaNeueLT Std Cn</vt:lpstr>
      <vt:lpstr>Parcel</vt:lpstr>
      <vt:lpstr>Uitleg financiën cultuurmenu</vt:lpstr>
      <vt:lpstr>Financiering cultuureducatie in het primair onderwijs</vt:lpstr>
      <vt:lpstr>Financiering primair onderwijs in enschede</vt:lpstr>
      <vt:lpstr>Financiering primair onderwijs: prestatiebox</vt:lpstr>
      <vt:lpstr>Samenvattend: de praktijk van het cultuurmenu</vt:lpstr>
      <vt:lpstr>Advies voor Icc’ers</vt:lpstr>
      <vt:lpstr>Financiering po Enschede:  scenario’s Cultuureducatie Enschede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Aanbiedersbijeenkomst</dc:title>
  <dc:creator>Koen Waanders</dc:creator>
  <cp:lastModifiedBy>Koen Waanders</cp:lastModifiedBy>
  <cp:revision>15</cp:revision>
  <dcterms:created xsi:type="dcterms:W3CDTF">2020-06-02T12:03:44Z</dcterms:created>
  <dcterms:modified xsi:type="dcterms:W3CDTF">2020-09-21T09:27:40Z</dcterms:modified>
</cp:coreProperties>
</file>